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97" r:id="rId2"/>
    <p:sldId id="257" r:id="rId3"/>
    <p:sldId id="269" r:id="rId4"/>
    <p:sldId id="263" r:id="rId5"/>
    <p:sldId id="261" r:id="rId6"/>
    <p:sldId id="267" r:id="rId7"/>
    <p:sldId id="273" r:id="rId8"/>
    <p:sldId id="299" r:id="rId9"/>
    <p:sldId id="300" r:id="rId10"/>
    <p:sldId id="279" r:id="rId11"/>
    <p:sldId id="275" r:id="rId12"/>
    <p:sldId id="258" r:id="rId13"/>
    <p:sldId id="266" r:id="rId14"/>
    <p:sldId id="259" r:id="rId15"/>
  </p:sldIdLst>
  <p:sldSz cx="9144000" cy="5143500" type="screen16x9"/>
  <p:notesSz cx="6858000" cy="9144000"/>
  <p:embeddedFontLst>
    <p:embeddedFont>
      <p:font typeface="Cabin Condensed" panose="020B0604020202020204" charset="0"/>
      <p:regular r:id="rId17"/>
      <p:bold r:id="rId18"/>
    </p:embeddedFont>
    <p:embeddedFont>
      <p:font typeface="Cabin Condensed SemiBold" panose="020B0604020202020204" charset="0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Gill Sans MT" panose="020B0502020104020203" pitchFamily="34" charset="0"/>
      <p:regular r:id="rId29"/>
      <p:bold r:id="rId30"/>
      <p:italic r:id="rId31"/>
      <p:boldItalic r:id="rId32"/>
    </p:embeddedFont>
    <p:embeddedFont>
      <p:font typeface="News Cycle" panose="020B0604020202020204" charset="2"/>
      <p:regular r:id="rId33"/>
      <p:bold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2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2A9"/>
    <a:srgbClr val="FF9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A5C919-1BB1-4913-8758-00A2290747ED}">
  <a:tblStyle styleId="{41A5C919-1BB1-4913-8758-00A2290747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21F8420-134B-4DD8-AFBF-2604A21F661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135" d="100"/>
          <a:sy n="135" d="100"/>
        </p:scale>
        <p:origin x="846" y="114"/>
      </p:cViewPr>
      <p:guideLst>
        <p:guide orient="horz" pos="212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22.png>
</file>

<file path=ppt/media/image23.jpg>
</file>

<file path=ppt/media/image24.jpg>
</file>

<file path=ppt/media/image25.png>
</file>

<file path=ppt/media/image26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371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3827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55300" y="1991825"/>
            <a:ext cx="46458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rgbClr val="FF9C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60;p7">
            <a:extLst>
              <a:ext uri="{FF2B5EF4-FFF2-40B4-BE49-F238E27FC236}">
                <a16:creationId xmlns:a16="http://schemas.microsoft.com/office/drawing/2014/main" id="{A411468F-5FAB-4B16-97DE-E92AF3F56C6B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1587" r="1587"/>
          <a:stretch/>
        </p:blipFill>
        <p:spPr>
          <a:xfrm>
            <a:off x="5807254" y="1132750"/>
            <a:ext cx="3386850" cy="3505847"/>
          </a:xfrm>
          <a:prstGeom prst="rect">
            <a:avLst/>
          </a:prstGeom>
          <a:noFill/>
          <a:ln>
            <a:noFill/>
          </a:ln>
          <a:effectLst>
            <a:outerShdw blurRad="28575" dist="28575" algn="bl" rotWithShape="0">
              <a:schemeClr val="dk1">
                <a:alpha val="10000"/>
              </a:scheme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">
    <p:bg>
      <p:bgPr>
        <a:solidFill>
          <a:schemeClr val="accen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3"/>
          <p:cNvGrpSpPr/>
          <p:nvPr/>
        </p:nvGrpSpPr>
        <p:grpSpPr>
          <a:xfrm>
            <a:off x="-7278" y="-25"/>
            <a:ext cx="9154509" cy="5147262"/>
            <a:chOff x="2415126" y="2459954"/>
            <a:chExt cx="3373193" cy="1897678"/>
          </a:xfrm>
        </p:grpSpPr>
        <p:sp>
          <p:nvSpPr>
            <p:cNvPr id="103" name="Google Shape;103;p13"/>
            <p:cNvSpPr/>
            <p:nvPr/>
          </p:nvSpPr>
          <p:spPr>
            <a:xfrm>
              <a:off x="2415126" y="2459954"/>
              <a:ext cx="1233400" cy="1897678"/>
            </a:xfrm>
            <a:custGeom>
              <a:avLst/>
              <a:gdLst/>
              <a:ahLst/>
              <a:cxnLst/>
              <a:rect l="l" t="t" r="r" b="b"/>
              <a:pathLst>
                <a:path w="1233400" h="1897678" extrusionOk="0">
                  <a:moveTo>
                    <a:pt x="636027" y="948839"/>
                  </a:moveTo>
                  <a:cubicBezTo>
                    <a:pt x="636027" y="530634"/>
                    <a:pt x="880128" y="169454"/>
                    <a:pt x="1233609" y="0"/>
                  </a:cubicBezTo>
                  <a:lnTo>
                    <a:pt x="0" y="0"/>
                  </a:lnTo>
                  <a:lnTo>
                    <a:pt x="0" y="1897679"/>
                  </a:lnTo>
                  <a:lnTo>
                    <a:pt x="1233609" y="1897679"/>
                  </a:lnTo>
                  <a:cubicBezTo>
                    <a:pt x="880128" y="1728225"/>
                    <a:pt x="636027" y="1367045"/>
                    <a:pt x="636027" y="948839"/>
                  </a:cubicBezTo>
                  <a:close/>
                </a:path>
              </a:pathLst>
            </a:custGeom>
            <a:solidFill>
              <a:srgbClr val="FFFFFF">
                <a:alpha val="687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4556676" y="2459954"/>
              <a:ext cx="1231643" cy="1897678"/>
            </a:xfrm>
            <a:custGeom>
              <a:avLst/>
              <a:gdLst/>
              <a:ahLst/>
              <a:cxnLst/>
              <a:rect l="l" t="t" r="r" b="b"/>
              <a:pathLst>
                <a:path w="1231643" h="1897678" extrusionOk="0">
                  <a:moveTo>
                    <a:pt x="0" y="0"/>
                  </a:moveTo>
                  <a:cubicBezTo>
                    <a:pt x="353481" y="169454"/>
                    <a:pt x="597582" y="530634"/>
                    <a:pt x="597582" y="948839"/>
                  </a:cubicBezTo>
                  <a:cubicBezTo>
                    <a:pt x="597582" y="1367045"/>
                    <a:pt x="353481" y="1728225"/>
                    <a:pt x="0" y="1897679"/>
                  </a:cubicBezTo>
                  <a:lnTo>
                    <a:pt x="1231852" y="1897679"/>
                  </a:lnTo>
                  <a:lnTo>
                    <a:pt x="1231852" y="0"/>
                  </a:lnTo>
                  <a:close/>
                </a:path>
              </a:pathLst>
            </a:custGeom>
            <a:solidFill>
              <a:srgbClr val="FFFFFF">
                <a:alpha val="687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" name="Google Shape;105;p13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55300" y="1991825"/>
            <a:ext cx="46458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t="18360" r="11016"/>
          <a:stretch/>
        </p:blipFill>
        <p:spPr>
          <a:xfrm>
            <a:off x="5446725" y="1315225"/>
            <a:ext cx="3697275" cy="3399574"/>
          </a:xfrm>
          <a:prstGeom prst="rect">
            <a:avLst/>
          </a:prstGeom>
          <a:noFill/>
          <a:ln>
            <a:noFill/>
          </a:ln>
          <a:effectLst>
            <a:outerShdw blurRad="28575" dist="28575" algn="bl" rotWithShape="0">
              <a:schemeClr val="dk1">
                <a:alpha val="1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5294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939450" y="2129900"/>
            <a:ext cx="4775400" cy="51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939450" y="2663225"/>
            <a:ext cx="4775400" cy="35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 rot="10800000">
            <a:off x="-143577" y="2091150"/>
            <a:ext cx="961200" cy="9612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145809" y="869911"/>
            <a:ext cx="232524" cy="328270"/>
            <a:chOff x="7938657" y="1397104"/>
            <a:chExt cx="323850" cy="457200"/>
          </a:xfrm>
        </p:grpSpPr>
        <p:sp>
          <p:nvSpPr>
            <p:cNvPr id="34" name="Google Shape;34;p5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4197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•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5143900" y="225900"/>
            <a:ext cx="4691700" cy="46917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145809" y="869911"/>
            <a:ext cx="232524" cy="328270"/>
            <a:chOff x="7938657" y="1397104"/>
            <a:chExt cx="323850" cy="457200"/>
          </a:xfrm>
        </p:grpSpPr>
        <p:sp>
          <p:nvSpPr>
            <p:cNvPr id="44" name="Google Shape;44;p6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40890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855300" y="1677000"/>
            <a:ext cx="4089000" cy="27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•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0F8EE3-BDAA-4789-AA9A-885699AE92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63934" y="1108071"/>
            <a:ext cx="4883595" cy="372263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8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8"/>
          <p:cNvGrpSpPr/>
          <p:nvPr/>
        </p:nvGrpSpPr>
        <p:grpSpPr>
          <a:xfrm>
            <a:off x="145809" y="869911"/>
            <a:ext cx="232524" cy="328270"/>
            <a:chOff x="7938657" y="1397104"/>
            <a:chExt cx="323850" cy="457200"/>
          </a:xfrm>
        </p:grpSpPr>
        <p:sp>
          <p:nvSpPr>
            <p:cNvPr id="66" name="Google Shape;66;p8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" name="Google Shape;68;p8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body" idx="2"/>
          </p:nvPr>
        </p:nvSpPr>
        <p:spPr>
          <a:xfrm>
            <a:off x="2630611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body" idx="3"/>
          </p:nvPr>
        </p:nvSpPr>
        <p:spPr>
          <a:xfrm>
            <a:off x="4405922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B4F5770-5578-41A7-8C8D-0B64C1A52D43}"/>
              </a:ext>
            </a:extLst>
          </p:cNvPr>
          <p:cNvGrpSpPr/>
          <p:nvPr userDrawn="1"/>
        </p:nvGrpSpPr>
        <p:grpSpPr>
          <a:xfrm>
            <a:off x="-112168" y="659450"/>
            <a:ext cx="749400" cy="749400"/>
            <a:chOff x="-112168" y="659450"/>
            <a:chExt cx="749400" cy="749400"/>
          </a:xfrm>
        </p:grpSpPr>
        <p:sp>
          <p:nvSpPr>
            <p:cNvPr id="77" name="Google Shape;77;p9"/>
            <p:cNvSpPr/>
            <p:nvPr/>
          </p:nvSpPr>
          <p:spPr>
            <a:xfrm rot="10800000">
              <a:off x="-112168" y="659450"/>
              <a:ext cx="749400" cy="749400"/>
            </a:xfrm>
            <a:prstGeom prst="chord">
              <a:avLst>
                <a:gd name="adj1" fmla="val 2700000"/>
                <a:gd name="adj2" fmla="val 1890027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" name="Google Shape;78;p9"/>
            <p:cNvGrpSpPr/>
            <p:nvPr/>
          </p:nvGrpSpPr>
          <p:grpSpPr>
            <a:xfrm>
              <a:off x="145809" y="869911"/>
              <a:ext cx="232524" cy="328270"/>
              <a:chOff x="7938657" y="1397104"/>
              <a:chExt cx="323850" cy="457200"/>
            </a:xfrm>
          </p:grpSpPr>
          <p:sp>
            <p:nvSpPr>
              <p:cNvPr id="79" name="Google Shape;79;p9"/>
              <p:cNvSpPr/>
              <p:nvPr/>
            </p:nvSpPr>
            <p:spPr>
              <a:xfrm>
                <a:off x="8081532" y="1397104"/>
                <a:ext cx="571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57150" h="57150" extrusionOk="0">
                    <a:moveTo>
                      <a:pt x="57150" y="28575"/>
                    </a:moveTo>
                    <a:cubicBezTo>
                      <a:pt x="57150" y="12764"/>
                      <a:pt x="44387" y="0"/>
                      <a:pt x="28575" y="0"/>
                    </a:cubicBezTo>
                    <a:cubicBezTo>
                      <a:pt x="12764" y="0"/>
                      <a:pt x="0" y="12764"/>
                      <a:pt x="0" y="28575"/>
                    </a:cubicBez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2857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9"/>
              <p:cNvSpPr/>
              <p:nvPr/>
            </p:nvSpPr>
            <p:spPr>
              <a:xfrm>
                <a:off x="7938657" y="1463779"/>
                <a:ext cx="323850" cy="390525"/>
              </a:xfrm>
              <a:custGeom>
                <a:avLst/>
                <a:gdLst/>
                <a:ahLst/>
                <a:cxnLst/>
                <a:rect l="l" t="t" r="r" b="b"/>
                <a:pathLst>
                  <a:path w="323850" h="390525" extrusionOk="0">
                    <a:moveTo>
                      <a:pt x="142875" y="180975"/>
                    </a:moveTo>
                    <a:lnTo>
                      <a:pt x="200025" y="180975"/>
                    </a:lnTo>
                    <a:lnTo>
                      <a:pt x="200025" y="161925"/>
                    </a:lnTo>
                    <a:lnTo>
                      <a:pt x="247650" y="161925"/>
                    </a:lnTo>
                    <a:cubicBezTo>
                      <a:pt x="289655" y="161925"/>
                      <a:pt x="323850" y="127730"/>
                      <a:pt x="323850" y="85725"/>
                    </a:cubicBezTo>
                    <a:cubicBezTo>
                      <a:pt x="323850" y="43720"/>
                      <a:pt x="289655" y="9525"/>
                      <a:pt x="247650" y="9525"/>
                    </a:cubicBezTo>
                    <a:lnTo>
                      <a:pt x="110871" y="9525"/>
                    </a:lnTo>
                    <a:cubicBezTo>
                      <a:pt x="104108" y="3620"/>
                      <a:pt x="95345" y="0"/>
                      <a:pt x="85725" y="0"/>
                    </a:cubicBezTo>
                    <a:lnTo>
                      <a:pt x="38100" y="0"/>
                    </a:lnTo>
                    <a:cubicBezTo>
                      <a:pt x="27623" y="0"/>
                      <a:pt x="18098" y="4286"/>
                      <a:pt x="11144" y="11144"/>
                    </a:cubicBezTo>
                    <a:cubicBezTo>
                      <a:pt x="4286" y="18097"/>
                      <a:pt x="0" y="27622"/>
                      <a:pt x="0" y="38100"/>
                    </a:cubicBezTo>
                    <a:cubicBezTo>
                      <a:pt x="0" y="59150"/>
                      <a:pt x="17050" y="76200"/>
                      <a:pt x="38100" y="76200"/>
                    </a:cubicBezTo>
                    <a:lnTo>
                      <a:pt x="85725" y="76200"/>
                    </a:lnTo>
                    <a:cubicBezTo>
                      <a:pt x="95345" y="76200"/>
                      <a:pt x="104108" y="72581"/>
                      <a:pt x="110871" y="66675"/>
                    </a:cubicBezTo>
                    <a:lnTo>
                      <a:pt x="247650" y="66675"/>
                    </a:lnTo>
                    <a:cubicBezTo>
                      <a:pt x="258128" y="66675"/>
                      <a:pt x="266700" y="75248"/>
                      <a:pt x="266700" y="85725"/>
                    </a:cubicBezTo>
                    <a:cubicBezTo>
                      <a:pt x="266700" y="96203"/>
                      <a:pt x="258128" y="104775"/>
                      <a:pt x="247650" y="104775"/>
                    </a:cubicBezTo>
                    <a:lnTo>
                      <a:pt x="200025" y="104775"/>
                    </a:lnTo>
                    <a:lnTo>
                      <a:pt x="200025" y="85725"/>
                    </a:lnTo>
                    <a:lnTo>
                      <a:pt x="142875" y="85725"/>
                    </a:lnTo>
                    <a:lnTo>
                      <a:pt x="142875" y="104775"/>
                    </a:lnTo>
                    <a:lnTo>
                      <a:pt x="114300" y="104775"/>
                    </a:lnTo>
                    <a:cubicBezTo>
                      <a:pt x="72295" y="104775"/>
                      <a:pt x="38100" y="138970"/>
                      <a:pt x="38100" y="180975"/>
                    </a:cubicBezTo>
                    <a:cubicBezTo>
                      <a:pt x="38100" y="222980"/>
                      <a:pt x="72295" y="257175"/>
                      <a:pt x="114300" y="257175"/>
                    </a:cubicBezTo>
                    <a:lnTo>
                      <a:pt x="209550" y="257175"/>
                    </a:lnTo>
                    <a:cubicBezTo>
                      <a:pt x="220028" y="257175"/>
                      <a:pt x="228600" y="265748"/>
                      <a:pt x="228600" y="276225"/>
                    </a:cubicBezTo>
                    <a:cubicBezTo>
                      <a:pt x="228600" y="286703"/>
                      <a:pt x="220028" y="295275"/>
                      <a:pt x="209550" y="295275"/>
                    </a:cubicBezTo>
                    <a:lnTo>
                      <a:pt x="200025" y="295275"/>
                    </a:lnTo>
                    <a:lnTo>
                      <a:pt x="200025" y="276225"/>
                    </a:lnTo>
                    <a:lnTo>
                      <a:pt x="142875" y="276225"/>
                    </a:lnTo>
                    <a:lnTo>
                      <a:pt x="142875" y="295275"/>
                    </a:lnTo>
                    <a:lnTo>
                      <a:pt x="123825" y="295275"/>
                    </a:lnTo>
                    <a:cubicBezTo>
                      <a:pt x="108014" y="295275"/>
                      <a:pt x="95250" y="308039"/>
                      <a:pt x="95250" y="323850"/>
                    </a:cubicBezTo>
                    <a:cubicBezTo>
                      <a:pt x="95250" y="339662"/>
                      <a:pt x="108014" y="352425"/>
                      <a:pt x="123825" y="352425"/>
                    </a:cubicBezTo>
                    <a:lnTo>
                      <a:pt x="142875" y="352425"/>
                    </a:lnTo>
                    <a:lnTo>
                      <a:pt x="142875" y="361950"/>
                    </a:lnTo>
                    <a:cubicBezTo>
                      <a:pt x="142875" y="365284"/>
                      <a:pt x="143447" y="368522"/>
                      <a:pt x="144590" y="371475"/>
                    </a:cubicBezTo>
                    <a:cubicBezTo>
                      <a:pt x="145066" y="372904"/>
                      <a:pt x="145637" y="374237"/>
                      <a:pt x="146304" y="375475"/>
                    </a:cubicBezTo>
                    <a:cubicBezTo>
                      <a:pt x="146590" y="376142"/>
                      <a:pt x="146971" y="376809"/>
                      <a:pt x="147447" y="377381"/>
                    </a:cubicBezTo>
                    <a:cubicBezTo>
                      <a:pt x="147733" y="377857"/>
                      <a:pt x="148019" y="378333"/>
                      <a:pt x="148400" y="378809"/>
                    </a:cubicBezTo>
                    <a:cubicBezTo>
                      <a:pt x="151638" y="383286"/>
                      <a:pt x="156115" y="386715"/>
                      <a:pt x="161354" y="388620"/>
                    </a:cubicBezTo>
                    <a:cubicBezTo>
                      <a:pt x="161830" y="388906"/>
                      <a:pt x="162401" y="389096"/>
                      <a:pt x="162973" y="389192"/>
                    </a:cubicBezTo>
                    <a:cubicBezTo>
                      <a:pt x="163640" y="389477"/>
                      <a:pt x="164306" y="389668"/>
                      <a:pt x="164973" y="389763"/>
                    </a:cubicBezTo>
                    <a:cubicBezTo>
                      <a:pt x="165449" y="389954"/>
                      <a:pt x="166021" y="389954"/>
                      <a:pt x="166592" y="390049"/>
                    </a:cubicBezTo>
                    <a:cubicBezTo>
                      <a:pt x="168212" y="390430"/>
                      <a:pt x="169831" y="390525"/>
                      <a:pt x="171450" y="390525"/>
                    </a:cubicBezTo>
                    <a:cubicBezTo>
                      <a:pt x="173069" y="390525"/>
                      <a:pt x="174689" y="390430"/>
                      <a:pt x="176308" y="390049"/>
                    </a:cubicBezTo>
                    <a:cubicBezTo>
                      <a:pt x="176879" y="389954"/>
                      <a:pt x="177451" y="389954"/>
                      <a:pt x="177927" y="389763"/>
                    </a:cubicBezTo>
                    <a:cubicBezTo>
                      <a:pt x="184690" y="388239"/>
                      <a:pt x="190595" y="384239"/>
                      <a:pt x="194501" y="378809"/>
                    </a:cubicBezTo>
                    <a:cubicBezTo>
                      <a:pt x="194881" y="378333"/>
                      <a:pt x="195167" y="377857"/>
                      <a:pt x="195453" y="377381"/>
                    </a:cubicBezTo>
                    <a:cubicBezTo>
                      <a:pt x="195929" y="376809"/>
                      <a:pt x="196310" y="376142"/>
                      <a:pt x="196596" y="375475"/>
                    </a:cubicBezTo>
                    <a:cubicBezTo>
                      <a:pt x="197263" y="374237"/>
                      <a:pt x="197834" y="372904"/>
                      <a:pt x="198311" y="371475"/>
                    </a:cubicBezTo>
                    <a:cubicBezTo>
                      <a:pt x="199454" y="368522"/>
                      <a:pt x="200025" y="365284"/>
                      <a:pt x="200025" y="361950"/>
                    </a:cubicBezTo>
                    <a:lnTo>
                      <a:pt x="200025" y="352425"/>
                    </a:lnTo>
                    <a:lnTo>
                      <a:pt x="209550" y="352425"/>
                    </a:lnTo>
                    <a:cubicBezTo>
                      <a:pt x="251555" y="352425"/>
                      <a:pt x="285750" y="318230"/>
                      <a:pt x="285750" y="276225"/>
                    </a:cubicBezTo>
                    <a:cubicBezTo>
                      <a:pt x="285750" y="234220"/>
                      <a:pt x="251555" y="200025"/>
                      <a:pt x="209550" y="200025"/>
                    </a:cubicBezTo>
                    <a:lnTo>
                      <a:pt x="114300" y="200025"/>
                    </a:lnTo>
                    <a:cubicBezTo>
                      <a:pt x="103823" y="200025"/>
                      <a:pt x="95250" y="191453"/>
                      <a:pt x="95250" y="180975"/>
                    </a:cubicBezTo>
                    <a:cubicBezTo>
                      <a:pt x="95250" y="170498"/>
                      <a:pt x="103823" y="161925"/>
                      <a:pt x="114300" y="161925"/>
                    </a:cubicBezTo>
                    <a:lnTo>
                      <a:pt x="142875" y="161925"/>
                    </a:lnTo>
                    <a:lnTo>
                      <a:pt x="142875" y="180975"/>
                    </a:lnTo>
                    <a:close/>
                    <a:moveTo>
                      <a:pt x="38100" y="38100"/>
                    </a:moveTo>
                    <a:cubicBezTo>
                      <a:pt x="32861" y="38100"/>
                      <a:pt x="28575" y="33814"/>
                      <a:pt x="28575" y="28575"/>
                    </a:cubicBezTo>
                    <a:cubicBezTo>
                      <a:pt x="28575" y="23336"/>
                      <a:pt x="32861" y="19050"/>
                      <a:pt x="38100" y="19050"/>
                    </a:cubicBezTo>
                    <a:cubicBezTo>
                      <a:pt x="43339" y="19050"/>
                      <a:pt x="47625" y="23336"/>
                      <a:pt x="47625" y="28575"/>
                    </a:cubicBezTo>
                    <a:cubicBezTo>
                      <a:pt x="47625" y="33814"/>
                      <a:pt x="43339" y="38100"/>
                      <a:pt x="38100" y="3810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1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bg>
      <p:bgPr>
        <a:solidFill>
          <a:schemeClr val="accent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2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2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FC34D27-6F7E-417D-B79C-DD27E6C0DD10}"/>
              </a:ext>
            </a:extLst>
          </p:cNvPr>
          <p:cNvGrpSpPr/>
          <p:nvPr userDrawn="1"/>
        </p:nvGrpSpPr>
        <p:grpSpPr>
          <a:xfrm>
            <a:off x="-112168" y="659450"/>
            <a:ext cx="749400" cy="749400"/>
            <a:chOff x="-112168" y="659450"/>
            <a:chExt cx="749400" cy="749400"/>
          </a:xfrm>
        </p:grpSpPr>
        <p:sp>
          <p:nvSpPr>
            <p:cNvPr id="6" name="Google Shape;77;p9">
              <a:extLst>
                <a:ext uri="{FF2B5EF4-FFF2-40B4-BE49-F238E27FC236}">
                  <a16:creationId xmlns:a16="http://schemas.microsoft.com/office/drawing/2014/main" id="{46934A71-3B46-4EC4-8600-38342FF25646}"/>
                </a:ext>
              </a:extLst>
            </p:cNvPr>
            <p:cNvSpPr/>
            <p:nvPr/>
          </p:nvSpPr>
          <p:spPr>
            <a:xfrm rot="10800000">
              <a:off x="-112168" y="659450"/>
              <a:ext cx="749400" cy="749400"/>
            </a:xfrm>
            <a:prstGeom prst="chord">
              <a:avLst>
                <a:gd name="adj1" fmla="val 2700000"/>
                <a:gd name="adj2" fmla="val 18900274"/>
              </a:avLst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7" name="Google Shape;78;p9">
              <a:extLst>
                <a:ext uri="{FF2B5EF4-FFF2-40B4-BE49-F238E27FC236}">
                  <a16:creationId xmlns:a16="http://schemas.microsoft.com/office/drawing/2014/main" id="{75E58B8D-33A5-4391-A524-94E27BBA413B}"/>
                </a:ext>
              </a:extLst>
            </p:cNvPr>
            <p:cNvGrpSpPr/>
            <p:nvPr/>
          </p:nvGrpSpPr>
          <p:grpSpPr>
            <a:xfrm>
              <a:off x="132131" y="869911"/>
              <a:ext cx="232524" cy="321431"/>
              <a:chOff x="7919607" y="1397104"/>
              <a:chExt cx="323850" cy="447675"/>
            </a:xfrm>
          </p:grpSpPr>
          <p:sp>
            <p:nvSpPr>
              <p:cNvPr id="8" name="Google Shape;79;p9">
                <a:extLst>
                  <a:ext uri="{FF2B5EF4-FFF2-40B4-BE49-F238E27FC236}">
                    <a16:creationId xmlns:a16="http://schemas.microsoft.com/office/drawing/2014/main" id="{776388F5-D73B-489A-AF77-32FE321F71B8}"/>
                  </a:ext>
                </a:extLst>
              </p:cNvPr>
              <p:cNvSpPr/>
              <p:nvPr/>
            </p:nvSpPr>
            <p:spPr>
              <a:xfrm>
                <a:off x="8081532" y="1397104"/>
                <a:ext cx="571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57150" h="57150" extrusionOk="0">
                    <a:moveTo>
                      <a:pt x="57150" y="28575"/>
                    </a:moveTo>
                    <a:cubicBezTo>
                      <a:pt x="57150" y="12764"/>
                      <a:pt x="44387" y="0"/>
                      <a:pt x="28575" y="0"/>
                    </a:cubicBezTo>
                    <a:cubicBezTo>
                      <a:pt x="12764" y="0"/>
                      <a:pt x="0" y="12764"/>
                      <a:pt x="0" y="28575"/>
                    </a:cubicBez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2857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" name="Google Shape;80;p9">
                <a:extLst>
                  <a:ext uri="{FF2B5EF4-FFF2-40B4-BE49-F238E27FC236}">
                    <a16:creationId xmlns:a16="http://schemas.microsoft.com/office/drawing/2014/main" id="{5F5E603F-0CC1-430B-90BF-39CF0627DFBB}"/>
                  </a:ext>
                </a:extLst>
              </p:cNvPr>
              <p:cNvSpPr/>
              <p:nvPr/>
            </p:nvSpPr>
            <p:spPr>
              <a:xfrm>
                <a:off x="7919607" y="1454254"/>
                <a:ext cx="323850" cy="390525"/>
              </a:xfrm>
              <a:custGeom>
                <a:avLst/>
                <a:gdLst/>
                <a:ahLst/>
                <a:cxnLst/>
                <a:rect l="l" t="t" r="r" b="b"/>
                <a:pathLst>
                  <a:path w="323850" h="390525" extrusionOk="0">
                    <a:moveTo>
                      <a:pt x="142875" y="180975"/>
                    </a:moveTo>
                    <a:lnTo>
                      <a:pt x="200025" y="180975"/>
                    </a:lnTo>
                    <a:lnTo>
                      <a:pt x="200025" y="161925"/>
                    </a:lnTo>
                    <a:lnTo>
                      <a:pt x="247650" y="161925"/>
                    </a:lnTo>
                    <a:cubicBezTo>
                      <a:pt x="289655" y="161925"/>
                      <a:pt x="323850" y="127730"/>
                      <a:pt x="323850" y="85725"/>
                    </a:cubicBezTo>
                    <a:cubicBezTo>
                      <a:pt x="323850" y="43720"/>
                      <a:pt x="289655" y="9525"/>
                      <a:pt x="247650" y="9525"/>
                    </a:cubicBezTo>
                    <a:lnTo>
                      <a:pt x="110871" y="9525"/>
                    </a:lnTo>
                    <a:cubicBezTo>
                      <a:pt x="104108" y="3620"/>
                      <a:pt x="95345" y="0"/>
                      <a:pt x="85725" y="0"/>
                    </a:cubicBezTo>
                    <a:lnTo>
                      <a:pt x="38100" y="0"/>
                    </a:lnTo>
                    <a:cubicBezTo>
                      <a:pt x="27623" y="0"/>
                      <a:pt x="18098" y="4286"/>
                      <a:pt x="11144" y="11144"/>
                    </a:cubicBezTo>
                    <a:cubicBezTo>
                      <a:pt x="4286" y="18097"/>
                      <a:pt x="0" y="27622"/>
                      <a:pt x="0" y="38100"/>
                    </a:cubicBezTo>
                    <a:cubicBezTo>
                      <a:pt x="0" y="59150"/>
                      <a:pt x="17050" y="76200"/>
                      <a:pt x="38100" y="76200"/>
                    </a:cubicBezTo>
                    <a:lnTo>
                      <a:pt x="85725" y="76200"/>
                    </a:lnTo>
                    <a:cubicBezTo>
                      <a:pt x="95345" y="76200"/>
                      <a:pt x="104108" y="72581"/>
                      <a:pt x="110871" y="66675"/>
                    </a:cubicBezTo>
                    <a:lnTo>
                      <a:pt x="247650" y="66675"/>
                    </a:lnTo>
                    <a:cubicBezTo>
                      <a:pt x="258128" y="66675"/>
                      <a:pt x="266700" y="75248"/>
                      <a:pt x="266700" y="85725"/>
                    </a:cubicBezTo>
                    <a:cubicBezTo>
                      <a:pt x="266700" y="96203"/>
                      <a:pt x="258128" y="104775"/>
                      <a:pt x="247650" y="104775"/>
                    </a:cubicBezTo>
                    <a:lnTo>
                      <a:pt x="200025" y="104775"/>
                    </a:lnTo>
                    <a:lnTo>
                      <a:pt x="200025" y="85725"/>
                    </a:lnTo>
                    <a:lnTo>
                      <a:pt x="142875" y="85725"/>
                    </a:lnTo>
                    <a:lnTo>
                      <a:pt x="142875" y="104775"/>
                    </a:lnTo>
                    <a:lnTo>
                      <a:pt x="114300" y="104775"/>
                    </a:lnTo>
                    <a:cubicBezTo>
                      <a:pt x="72295" y="104775"/>
                      <a:pt x="38100" y="138970"/>
                      <a:pt x="38100" y="180975"/>
                    </a:cubicBezTo>
                    <a:cubicBezTo>
                      <a:pt x="38100" y="222980"/>
                      <a:pt x="72295" y="257175"/>
                      <a:pt x="114300" y="257175"/>
                    </a:cubicBezTo>
                    <a:lnTo>
                      <a:pt x="209550" y="257175"/>
                    </a:lnTo>
                    <a:cubicBezTo>
                      <a:pt x="220028" y="257175"/>
                      <a:pt x="228600" y="265748"/>
                      <a:pt x="228600" y="276225"/>
                    </a:cubicBezTo>
                    <a:cubicBezTo>
                      <a:pt x="228600" y="286703"/>
                      <a:pt x="220028" y="295275"/>
                      <a:pt x="209550" y="295275"/>
                    </a:cubicBezTo>
                    <a:lnTo>
                      <a:pt x="200025" y="295275"/>
                    </a:lnTo>
                    <a:lnTo>
                      <a:pt x="200025" y="276225"/>
                    </a:lnTo>
                    <a:lnTo>
                      <a:pt x="142875" y="276225"/>
                    </a:lnTo>
                    <a:lnTo>
                      <a:pt x="142875" y="295275"/>
                    </a:lnTo>
                    <a:lnTo>
                      <a:pt x="123825" y="295275"/>
                    </a:lnTo>
                    <a:cubicBezTo>
                      <a:pt x="108014" y="295275"/>
                      <a:pt x="95250" y="308039"/>
                      <a:pt x="95250" y="323850"/>
                    </a:cubicBezTo>
                    <a:cubicBezTo>
                      <a:pt x="95250" y="339662"/>
                      <a:pt x="108014" y="352425"/>
                      <a:pt x="123825" y="352425"/>
                    </a:cubicBezTo>
                    <a:lnTo>
                      <a:pt x="142875" y="352425"/>
                    </a:lnTo>
                    <a:lnTo>
                      <a:pt x="142875" y="361950"/>
                    </a:lnTo>
                    <a:cubicBezTo>
                      <a:pt x="142875" y="365284"/>
                      <a:pt x="143447" y="368522"/>
                      <a:pt x="144590" y="371475"/>
                    </a:cubicBezTo>
                    <a:cubicBezTo>
                      <a:pt x="145066" y="372904"/>
                      <a:pt x="145637" y="374237"/>
                      <a:pt x="146304" y="375475"/>
                    </a:cubicBezTo>
                    <a:cubicBezTo>
                      <a:pt x="146590" y="376142"/>
                      <a:pt x="146971" y="376809"/>
                      <a:pt x="147447" y="377381"/>
                    </a:cubicBezTo>
                    <a:cubicBezTo>
                      <a:pt x="147733" y="377857"/>
                      <a:pt x="148019" y="378333"/>
                      <a:pt x="148400" y="378809"/>
                    </a:cubicBezTo>
                    <a:cubicBezTo>
                      <a:pt x="151638" y="383286"/>
                      <a:pt x="156115" y="386715"/>
                      <a:pt x="161354" y="388620"/>
                    </a:cubicBezTo>
                    <a:cubicBezTo>
                      <a:pt x="161830" y="388906"/>
                      <a:pt x="162401" y="389096"/>
                      <a:pt x="162973" y="389192"/>
                    </a:cubicBezTo>
                    <a:cubicBezTo>
                      <a:pt x="163640" y="389477"/>
                      <a:pt x="164306" y="389668"/>
                      <a:pt x="164973" y="389763"/>
                    </a:cubicBezTo>
                    <a:cubicBezTo>
                      <a:pt x="165449" y="389954"/>
                      <a:pt x="166021" y="389954"/>
                      <a:pt x="166592" y="390049"/>
                    </a:cubicBezTo>
                    <a:cubicBezTo>
                      <a:pt x="168212" y="390430"/>
                      <a:pt x="169831" y="390525"/>
                      <a:pt x="171450" y="390525"/>
                    </a:cubicBezTo>
                    <a:cubicBezTo>
                      <a:pt x="173069" y="390525"/>
                      <a:pt x="174689" y="390430"/>
                      <a:pt x="176308" y="390049"/>
                    </a:cubicBezTo>
                    <a:cubicBezTo>
                      <a:pt x="176879" y="389954"/>
                      <a:pt x="177451" y="389954"/>
                      <a:pt x="177927" y="389763"/>
                    </a:cubicBezTo>
                    <a:cubicBezTo>
                      <a:pt x="184690" y="388239"/>
                      <a:pt x="190595" y="384239"/>
                      <a:pt x="194501" y="378809"/>
                    </a:cubicBezTo>
                    <a:cubicBezTo>
                      <a:pt x="194881" y="378333"/>
                      <a:pt x="195167" y="377857"/>
                      <a:pt x="195453" y="377381"/>
                    </a:cubicBezTo>
                    <a:cubicBezTo>
                      <a:pt x="195929" y="376809"/>
                      <a:pt x="196310" y="376142"/>
                      <a:pt x="196596" y="375475"/>
                    </a:cubicBezTo>
                    <a:cubicBezTo>
                      <a:pt x="197263" y="374237"/>
                      <a:pt x="197834" y="372904"/>
                      <a:pt x="198311" y="371475"/>
                    </a:cubicBezTo>
                    <a:cubicBezTo>
                      <a:pt x="199454" y="368522"/>
                      <a:pt x="200025" y="365284"/>
                      <a:pt x="200025" y="361950"/>
                    </a:cubicBezTo>
                    <a:lnTo>
                      <a:pt x="200025" y="352425"/>
                    </a:lnTo>
                    <a:lnTo>
                      <a:pt x="209550" y="352425"/>
                    </a:lnTo>
                    <a:cubicBezTo>
                      <a:pt x="251555" y="352425"/>
                      <a:pt x="285750" y="318230"/>
                      <a:pt x="285750" y="276225"/>
                    </a:cubicBezTo>
                    <a:cubicBezTo>
                      <a:pt x="285750" y="234220"/>
                      <a:pt x="251555" y="200025"/>
                      <a:pt x="209550" y="200025"/>
                    </a:cubicBezTo>
                    <a:lnTo>
                      <a:pt x="114300" y="200025"/>
                    </a:lnTo>
                    <a:cubicBezTo>
                      <a:pt x="103823" y="200025"/>
                      <a:pt x="95250" y="191453"/>
                      <a:pt x="95250" y="180975"/>
                    </a:cubicBezTo>
                    <a:cubicBezTo>
                      <a:pt x="95250" y="170498"/>
                      <a:pt x="103823" y="161925"/>
                      <a:pt x="114300" y="161925"/>
                    </a:cubicBezTo>
                    <a:lnTo>
                      <a:pt x="142875" y="161925"/>
                    </a:lnTo>
                    <a:lnTo>
                      <a:pt x="142875" y="180975"/>
                    </a:lnTo>
                    <a:close/>
                    <a:moveTo>
                      <a:pt x="38100" y="38100"/>
                    </a:moveTo>
                    <a:cubicBezTo>
                      <a:pt x="32861" y="38100"/>
                      <a:pt x="28575" y="33814"/>
                      <a:pt x="28575" y="28575"/>
                    </a:cubicBezTo>
                    <a:cubicBezTo>
                      <a:pt x="28575" y="23336"/>
                      <a:pt x="32861" y="19050"/>
                      <a:pt x="38100" y="19050"/>
                    </a:cubicBezTo>
                    <a:cubicBezTo>
                      <a:pt x="43339" y="19050"/>
                      <a:pt x="47625" y="23336"/>
                      <a:pt x="47625" y="28575"/>
                    </a:cubicBezTo>
                    <a:cubicBezTo>
                      <a:pt x="47625" y="33814"/>
                      <a:pt x="43339" y="38100"/>
                      <a:pt x="38100" y="38100"/>
                    </a:cubicBezTo>
                    <a:close/>
                  </a:path>
                </a:pathLst>
              </a:custGeom>
              <a:solidFill>
                <a:srgbClr val="0082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353948"/>
            <a:ext cx="48441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1" r:id="rId2"/>
    <p:sldLayoutId id="2147483649" r:id="rId3"/>
    <p:sldLayoutId id="2147483651" r:id="rId4"/>
    <p:sldLayoutId id="2147483652" r:id="rId5"/>
    <p:sldLayoutId id="2147483654" r:id="rId6"/>
    <p:sldLayoutId id="2147483655" r:id="rId7"/>
    <p:sldLayoutId id="2147483657" r:id="rId8"/>
    <p:sldLayoutId id="2147483658" r:id="rId9"/>
    <p:sldLayoutId id="2147483659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amic/AA_capstoneproject_camille_sept2021.gi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6.sv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>
            <a:spLocks noGrp="1"/>
          </p:cNvSpPr>
          <p:nvPr>
            <p:ph type="ctrTitle"/>
          </p:nvPr>
        </p:nvSpPr>
        <p:spPr>
          <a:xfrm>
            <a:off x="855300" y="1991825"/>
            <a:ext cx="4971342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Determinants For The Orientation Of Sexual And Reproductive Health </a:t>
            </a:r>
            <a:r>
              <a:rPr lang="en-US" sz="4400" dirty="0" err="1">
                <a:solidFill>
                  <a:schemeClr val="bg1"/>
                </a:solidFill>
              </a:rPr>
              <a:t>Mesures</a:t>
            </a:r>
            <a:r>
              <a:rPr lang="en-US" sz="4400" dirty="0">
                <a:solidFill>
                  <a:schemeClr val="bg1"/>
                </a:solidFill>
              </a:rPr>
              <a:t> In </a:t>
            </a:r>
            <a:r>
              <a:rPr lang="en-US" sz="4400" dirty="0" err="1">
                <a:solidFill>
                  <a:schemeClr val="bg1"/>
                </a:solidFill>
              </a:rPr>
              <a:t>Ha</a:t>
            </a:r>
            <a:r>
              <a:rPr lang="en-US" sz="4400" dirty="0" err="1">
                <a:solidFill>
                  <a:schemeClr val="bg1"/>
                </a:solidFill>
                <a:latin typeface="Gill Sans MT" panose="020B0502020104020203" pitchFamily="34" charset="0"/>
              </a:rPr>
              <a:t>ïti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382BAE-C80E-444F-9469-B5B032A992E0}"/>
              </a:ext>
            </a:extLst>
          </p:cNvPr>
          <p:cNvSpPr txBox="1"/>
          <p:nvPr/>
        </p:nvSpPr>
        <p:spPr>
          <a:xfrm>
            <a:off x="855300" y="3966621"/>
            <a:ext cx="2927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Ayiti Analytics Capstone Project</a:t>
            </a:r>
            <a:endParaRPr lang="fr-FR" b="1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D5079A-57E9-4470-84D8-A730D51F46D6}"/>
              </a:ext>
            </a:extLst>
          </p:cNvPr>
          <p:cNvSpPr txBox="1"/>
          <p:nvPr/>
        </p:nvSpPr>
        <p:spPr>
          <a:xfrm>
            <a:off x="855300" y="4254303"/>
            <a:ext cx="2125895" cy="307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30 sept 2021</a:t>
            </a:r>
            <a:endParaRPr lang="fr-FR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7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endParaRPr dirty="0"/>
          </a:p>
        </p:txBody>
      </p:sp>
      <p:sp>
        <p:nvSpPr>
          <p:cNvPr id="381" name="Google Shape;381;p37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63F29C9-E6CB-486A-997D-0FB24380B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6260" y="1243859"/>
            <a:ext cx="1907565" cy="325408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D739E4-92D8-42A1-ABE1-5A67D222846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40883" y="2106006"/>
            <a:ext cx="4822478" cy="185639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3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11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0" name="Google Shape;182;p22">
            <a:extLst>
              <a:ext uri="{FF2B5EF4-FFF2-40B4-BE49-F238E27FC236}">
                <a16:creationId xmlns:a16="http://schemas.microsoft.com/office/drawing/2014/main" id="{B3D3011B-8AF0-4E37-9135-A2A12993F998}"/>
              </a:ext>
            </a:extLst>
          </p:cNvPr>
          <p:cNvSpPr txBox="1">
            <a:spLocks/>
          </p:cNvSpPr>
          <p:nvPr/>
        </p:nvSpPr>
        <p:spPr>
          <a:xfrm>
            <a:off x="855300" y="1445800"/>
            <a:ext cx="22506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>
                <a:solidFill>
                  <a:schemeClr val="bg1"/>
                </a:solidFill>
              </a:rPr>
              <a:t>Main features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Department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Type of zone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Literacy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Education level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Wealth combined index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Knowledge of pregnancy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Age at first birth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Google Shape;153;p20">
            <a:extLst>
              <a:ext uri="{FF2B5EF4-FFF2-40B4-BE49-F238E27FC236}">
                <a16:creationId xmlns:a16="http://schemas.microsoft.com/office/drawing/2014/main" id="{366EE06E-927D-46FC-8565-69C585BB405A}"/>
              </a:ext>
            </a:extLst>
          </p:cNvPr>
          <p:cNvSpPr txBox="1">
            <a:spLocks/>
          </p:cNvSpPr>
          <p:nvPr/>
        </p:nvSpPr>
        <p:spPr>
          <a:xfrm>
            <a:off x="855300" y="659450"/>
            <a:ext cx="4103562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1"/>
                </a:solidFill>
                <a:latin typeface="Cabin Condensed SemiBold" panose="020B0604020202020204" charset="0"/>
              </a:rPr>
              <a:t>Conclusion</a:t>
            </a:r>
          </a:p>
        </p:txBody>
      </p:sp>
      <p:sp>
        <p:nvSpPr>
          <p:cNvPr id="12" name="Google Shape;182;p22">
            <a:extLst>
              <a:ext uri="{FF2B5EF4-FFF2-40B4-BE49-F238E27FC236}">
                <a16:creationId xmlns:a16="http://schemas.microsoft.com/office/drawing/2014/main" id="{FD830FAC-ECDB-40AA-858A-54CD7D19D332}"/>
              </a:ext>
            </a:extLst>
          </p:cNvPr>
          <p:cNvSpPr txBox="1">
            <a:spLocks/>
          </p:cNvSpPr>
          <p:nvPr/>
        </p:nvSpPr>
        <p:spPr>
          <a:xfrm>
            <a:off x="3856403" y="1457524"/>
            <a:ext cx="3904273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>
                <a:solidFill>
                  <a:schemeClr val="bg1"/>
                </a:solidFill>
              </a:rPr>
              <a:t>Recommendation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Center the sexual and reproductive programs in the department of </a:t>
            </a:r>
            <a:r>
              <a:rPr lang="en-US" dirty="0" err="1">
                <a:solidFill>
                  <a:schemeClr val="bg1"/>
                </a:solidFill>
              </a:rPr>
              <a:t>grande</a:t>
            </a:r>
            <a:r>
              <a:rPr lang="en-US" dirty="0">
                <a:solidFill>
                  <a:schemeClr val="bg1"/>
                </a:solidFill>
              </a:rPr>
              <a:t>’ </a:t>
            </a:r>
            <a:r>
              <a:rPr lang="en-US" dirty="0" err="1">
                <a:solidFill>
                  <a:schemeClr val="bg1"/>
                </a:solidFill>
              </a:rPr>
              <a:t>Anse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 err="1">
                <a:solidFill>
                  <a:schemeClr val="bg1"/>
                </a:solidFill>
              </a:rPr>
              <a:t>centre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Aim at women with no literacy , low to no level of education and a weak economic level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Create awareness-raising </a:t>
            </a:r>
            <a:r>
              <a:rPr lang="en-US" dirty="0" err="1">
                <a:solidFill>
                  <a:schemeClr val="bg1"/>
                </a:solidFill>
              </a:rPr>
              <a:t>programmes</a:t>
            </a:r>
            <a:r>
              <a:rPr lang="en-US" dirty="0">
                <a:solidFill>
                  <a:schemeClr val="bg1"/>
                </a:solidFill>
              </a:rPr>
              <a:t> on the dangers of early pregnancy and contraception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Provide medical support for women using contraceptive measures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>
            <a:spLocks noGrp="1"/>
          </p:cNvSpPr>
          <p:nvPr>
            <p:ph type="ctrTitle" idx="4294967295"/>
          </p:nvPr>
        </p:nvSpPr>
        <p:spPr>
          <a:xfrm>
            <a:off x="855300" y="1201400"/>
            <a:ext cx="4398300" cy="71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 you !</a:t>
            </a:r>
            <a:endParaRPr sz="6000" dirty="0"/>
          </a:p>
        </p:txBody>
      </p:sp>
      <p:sp>
        <p:nvSpPr>
          <p:cNvPr id="125" name="Google Shape;125;p16"/>
          <p:cNvSpPr txBox="1">
            <a:spLocks noGrp="1"/>
          </p:cNvSpPr>
          <p:nvPr>
            <p:ph type="subTitle" idx="4294967295"/>
          </p:nvPr>
        </p:nvSpPr>
        <p:spPr>
          <a:xfrm>
            <a:off x="855300" y="1867000"/>
            <a:ext cx="4398300" cy="130506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1"/>
                </a:solidFill>
              </a:rPr>
              <a:t>I am Camille Jackyvens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M.D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6" name="Google Shape;126;p16"/>
          <p:cNvPicPr preferRelativeResize="0"/>
          <p:nvPr/>
        </p:nvPicPr>
        <p:blipFill>
          <a:blip r:embed="rId3"/>
          <a:srcRect t="10561" b="10561"/>
          <a:stretch/>
        </p:blipFill>
        <p:spPr>
          <a:xfrm>
            <a:off x="5935169" y="766596"/>
            <a:ext cx="3806400" cy="3806400"/>
          </a:xfrm>
          <a:prstGeom prst="chord">
            <a:avLst>
              <a:gd name="adj1" fmla="val 2700000"/>
              <a:gd name="adj2" fmla="val 18900087"/>
            </a:avLst>
          </a:prstGeom>
          <a:noFill/>
          <a:ln>
            <a:noFill/>
          </a:ln>
        </p:spPr>
      </p:pic>
      <p:sp>
        <p:nvSpPr>
          <p:cNvPr id="127" name="Google Shape;127;p16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983;p51">
            <a:extLst>
              <a:ext uri="{FF2B5EF4-FFF2-40B4-BE49-F238E27FC236}">
                <a16:creationId xmlns:a16="http://schemas.microsoft.com/office/drawing/2014/main" id="{C8E20F1B-45F1-46A8-B18C-3D161FB50203}"/>
              </a:ext>
            </a:extLst>
          </p:cNvPr>
          <p:cNvGrpSpPr/>
          <p:nvPr/>
        </p:nvGrpSpPr>
        <p:grpSpPr>
          <a:xfrm>
            <a:off x="855300" y="3227201"/>
            <a:ext cx="389994" cy="381822"/>
            <a:chOff x="1233350" y="1619250"/>
            <a:chExt cx="466500" cy="456725"/>
          </a:xfrm>
          <a:solidFill>
            <a:srgbClr val="0082A9"/>
          </a:solidFill>
        </p:grpSpPr>
        <p:sp>
          <p:nvSpPr>
            <p:cNvPr id="8" name="Google Shape;984;p51">
              <a:extLst>
                <a:ext uri="{FF2B5EF4-FFF2-40B4-BE49-F238E27FC236}">
                  <a16:creationId xmlns:a16="http://schemas.microsoft.com/office/drawing/2014/main" id="{1D7F5C67-AB44-4B1C-90B8-7C55882DF021}"/>
                </a:ext>
              </a:extLst>
            </p:cNvPr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" name="Google Shape;985;p51">
              <a:extLst>
                <a:ext uri="{FF2B5EF4-FFF2-40B4-BE49-F238E27FC236}">
                  <a16:creationId xmlns:a16="http://schemas.microsoft.com/office/drawing/2014/main" id="{C0D850BD-290B-4FFE-93D6-BE1AE52864A0}"/>
                </a:ext>
              </a:extLst>
            </p:cNvPr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" name="Google Shape;986;p51">
              <a:extLst>
                <a:ext uri="{FF2B5EF4-FFF2-40B4-BE49-F238E27FC236}">
                  <a16:creationId xmlns:a16="http://schemas.microsoft.com/office/drawing/2014/main" id="{690A1E04-837E-47E9-915A-76EA2FAE708A}"/>
                </a:ext>
              </a:extLst>
            </p:cNvPr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" name="Google Shape;987;p51">
              <a:extLst>
                <a:ext uri="{FF2B5EF4-FFF2-40B4-BE49-F238E27FC236}">
                  <a16:creationId xmlns:a16="http://schemas.microsoft.com/office/drawing/2014/main" id="{DE67E63D-7B77-4685-B136-2BC0D51D76C3}"/>
                </a:ext>
              </a:extLst>
            </p:cNvPr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2" name="Google Shape;1051;p51">
            <a:extLst>
              <a:ext uri="{FF2B5EF4-FFF2-40B4-BE49-F238E27FC236}">
                <a16:creationId xmlns:a16="http://schemas.microsoft.com/office/drawing/2014/main" id="{0C60D2B5-746D-4C55-B42A-7697948B22BC}"/>
              </a:ext>
            </a:extLst>
          </p:cNvPr>
          <p:cNvSpPr/>
          <p:nvPr/>
        </p:nvSpPr>
        <p:spPr>
          <a:xfrm>
            <a:off x="901052" y="3882333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0082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07E9D1-A233-442A-8837-38E0F63F27ED}"/>
              </a:ext>
            </a:extLst>
          </p:cNvPr>
          <p:cNvSpPr txBox="1"/>
          <p:nvPr/>
        </p:nvSpPr>
        <p:spPr>
          <a:xfrm>
            <a:off x="1447200" y="3255772"/>
            <a:ext cx="312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Leamic.cj@</a:t>
            </a:r>
            <a:r>
              <a:rPr lang="en-US" dirty="0"/>
              <a:t>gmail.com</a:t>
            </a:r>
            <a:endParaRPr lang="fr-F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65C0BE-DBEE-41E1-BB35-1498BAB5D6DE}"/>
              </a:ext>
            </a:extLst>
          </p:cNvPr>
          <p:cNvSpPr txBox="1"/>
          <p:nvPr/>
        </p:nvSpPr>
        <p:spPr>
          <a:xfrm>
            <a:off x="1447200" y="3942100"/>
            <a:ext cx="312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(509) 49 10 24 41</a:t>
            </a:r>
            <a:endParaRPr lang="fr-FR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13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 txBox="1">
            <a:spLocks noGrp="1"/>
          </p:cNvSpPr>
          <p:nvPr>
            <p:ph type="ctrTitle"/>
          </p:nvPr>
        </p:nvSpPr>
        <p:spPr>
          <a:xfrm>
            <a:off x="939450" y="687961"/>
            <a:ext cx="4775400" cy="51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 &amp; Contacts</a:t>
            </a:r>
            <a:endParaRPr dirty="0"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939450" y="1385409"/>
            <a:ext cx="4775400" cy="35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82A9"/>
                </a:solidFill>
              </a:rPr>
              <a:t>Github</a:t>
            </a:r>
            <a:r>
              <a:rPr lang="en-US" dirty="0">
                <a:solidFill>
                  <a:srgbClr val="0082A9"/>
                </a:solidFill>
              </a:rPr>
              <a:t> link : </a:t>
            </a:r>
            <a:r>
              <a:rPr lang="en-US" sz="1800" dirty="0">
                <a:solidFill>
                  <a:srgbClr val="0082A9"/>
                </a:solidFill>
                <a:hlinkClick r:id="rId3"/>
              </a:rPr>
              <a:t>https://github.com/leamic/AA_capstoneproject_camille_sept2021.git</a:t>
            </a:r>
            <a:endParaRPr lang="en-US" sz="1800" dirty="0">
              <a:solidFill>
                <a:srgbClr val="0082A9"/>
              </a:solidFill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800" dirty="0">
              <a:solidFill>
                <a:srgbClr val="0082A9"/>
              </a:solidFill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7524" y="2086024"/>
            <a:ext cx="801367" cy="1090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 dirty="0">
              <a:solidFill>
                <a:schemeClr val="lt1"/>
              </a:solidFill>
              <a:latin typeface="Cabin Condensed"/>
              <a:ea typeface="Cabin Condensed"/>
              <a:cs typeface="Cabin Condensed"/>
              <a:sym typeface="Cabin Condensed"/>
            </a:endParaRPr>
          </a:p>
        </p:txBody>
      </p:sp>
      <p:sp>
        <p:nvSpPr>
          <p:cNvPr id="5" name="Google Shape;1051;p51">
            <a:extLst>
              <a:ext uri="{FF2B5EF4-FFF2-40B4-BE49-F238E27FC236}">
                <a16:creationId xmlns:a16="http://schemas.microsoft.com/office/drawing/2014/main" id="{FB8A59FE-A4EF-47F0-B1E5-1869AC341B15}"/>
              </a:ext>
            </a:extLst>
          </p:cNvPr>
          <p:cNvSpPr/>
          <p:nvPr/>
        </p:nvSpPr>
        <p:spPr>
          <a:xfrm>
            <a:off x="181618" y="2319367"/>
            <a:ext cx="345921" cy="529341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7A73564-E2F8-4CD9-8713-D29AAEC3D7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59367" y="1841987"/>
            <a:ext cx="2590162" cy="266993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Christelle’s Story</a:t>
            </a:r>
            <a:endParaRPr dirty="0"/>
          </a:p>
        </p:txBody>
      </p:sp>
      <p:sp>
        <p:nvSpPr>
          <p:cNvPr id="117" name="Google Shape;117;p15"/>
          <p:cNvSpPr txBox="1">
            <a:spLocks noGrp="1"/>
          </p:cNvSpPr>
          <p:nvPr>
            <p:ph type="body" idx="1"/>
          </p:nvPr>
        </p:nvSpPr>
        <p:spPr>
          <a:xfrm>
            <a:off x="855300" y="1618385"/>
            <a:ext cx="4089000" cy="27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dirty="0"/>
              <a:t>“</a:t>
            </a:r>
            <a:r>
              <a:rPr lang="en-US" dirty="0"/>
              <a:t>I could have avoided this disaster if I had information. 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dirty="0"/>
              <a:t>I didn't know anything about sexuality, babies, life</a:t>
            </a:r>
            <a:r>
              <a:rPr lang="en-US" sz="3200" dirty="0"/>
              <a:t>”</a:t>
            </a:r>
            <a:endParaRPr dirty="0"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F16309F1-8BD6-4D74-9F24-88D7B90BE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3734443" y="-1132704"/>
            <a:ext cx="13828012" cy="8230352"/>
          </a:xfrm>
          <a:prstGeom prst="rect">
            <a:avLst/>
          </a:prstGeom>
        </p:spPr>
      </p:pic>
      <p:sp>
        <p:nvSpPr>
          <p:cNvPr id="231" name="Google Shape;231;p27"/>
          <p:cNvSpPr txBox="1">
            <a:spLocks noGrp="1"/>
          </p:cNvSpPr>
          <p:nvPr>
            <p:ph type="title" idx="4294967295"/>
          </p:nvPr>
        </p:nvSpPr>
        <p:spPr>
          <a:xfrm>
            <a:off x="5052646" y="298939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The situation in Ha</a:t>
            </a:r>
            <a:r>
              <a:rPr lang="fr-FR" dirty="0">
                <a:solidFill>
                  <a:schemeClr val="bg1"/>
                </a:solidFill>
                <a:latin typeface="Gill Sans MT" panose="020B0502020104020203" pitchFamily="34" charset="0"/>
              </a:rPr>
              <a:t>ï</a:t>
            </a:r>
            <a:r>
              <a:rPr lang="en" dirty="0">
                <a:solidFill>
                  <a:schemeClr val="bg1"/>
                </a:solidFill>
              </a:rPr>
              <a:t>ti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33" name="Google Shape;233;p27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" name="Google Shape;231;p27">
            <a:extLst>
              <a:ext uri="{FF2B5EF4-FFF2-40B4-BE49-F238E27FC236}">
                <a16:creationId xmlns:a16="http://schemas.microsoft.com/office/drawing/2014/main" id="{D1BD2430-D3BA-4F84-B245-8D23D9436EE0}"/>
              </a:ext>
            </a:extLst>
          </p:cNvPr>
          <p:cNvSpPr txBox="1">
            <a:spLocks/>
          </p:cNvSpPr>
          <p:nvPr/>
        </p:nvSpPr>
        <p:spPr>
          <a:xfrm>
            <a:off x="5119511" y="925244"/>
            <a:ext cx="66021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9pPr>
          </a:lstStyle>
          <a:p>
            <a:pPr marL="342900" indent="-342900">
              <a:buClr>
                <a:srgbClr val="FF9C00"/>
              </a:buClr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</a:rPr>
              <a:t>1st in </a:t>
            </a:r>
            <a:r>
              <a:rPr lang="fr-FR" sz="2400" dirty="0" err="1">
                <a:solidFill>
                  <a:schemeClr val="bg1"/>
                </a:solidFill>
              </a:rPr>
              <a:t>fertility</a:t>
            </a:r>
            <a:r>
              <a:rPr lang="fr-FR" sz="2400" dirty="0">
                <a:solidFill>
                  <a:schemeClr val="bg1"/>
                </a:solidFill>
              </a:rPr>
              <a:t> rate</a:t>
            </a:r>
          </a:p>
          <a:p>
            <a:pPr marL="342900" indent="-342900">
              <a:buClr>
                <a:srgbClr val="FF9C00"/>
              </a:buClr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</a:rPr>
              <a:t>Last in GDP per capita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ctrTitle" idx="4294967295"/>
          </p:nvPr>
        </p:nvSpPr>
        <p:spPr>
          <a:xfrm>
            <a:off x="855300" y="970544"/>
            <a:ext cx="4676400" cy="17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Hypothesis</a:t>
            </a:r>
            <a:endParaRPr sz="7200" dirty="0"/>
          </a:p>
        </p:txBody>
      </p:sp>
      <p:sp>
        <p:nvSpPr>
          <p:cNvPr id="163" name="Google Shape;163;p21"/>
          <p:cNvSpPr txBox="1">
            <a:spLocks noGrp="1"/>
          </p:cNvSpPr>
          <p:nvPr>
            <p:ph type="subTitle" idx="4294967295"/>
          </p:nvPr>
        </p:nvSpPr>
        <p:spPr>
          <a:xfrm>
            <a:off x="855300" y="2219843"/>
            <a:ext cx="4676400" cy="24968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There is a set of characteristics specific to </a:t>
            </a:r>
            <a:r>
              <a:rPr lang="en-US" dirty="0" err="1"/>
              <a:t>Ha</a:t>
            </a:r>
            <a:r>
              <a:rPr lang="en-US" dirty="0" err="1">
                <a:latin typeface="Gill Sans MT" panose="020B0502020104020203" pitchFamily="34" charset="0"/>
              </a:rPr>
              <a:t>ï</a:t>
            </a:r>
            <a:r>
              <a:rPr lang="en-US" dirty="0" err="1"/>
              <a:t>ti</a:t>
            </a:r>
            <a:r>
              <a:rPr lang="en-US" dirty="0"/>
              <a:t> that can be use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to identify women with a high level of fertility</a:t>
            </a:r>
          </a:p>
        </p:txBody>
      </p:sp>
      <p:sp>
        <p:nvSpPr>
          <p:cNvPr id="164" name="Google Shape;164;p21"/>
          <p:cNvSpPr/>
          <p:nvPr/>
        </p:nvSpPr>
        <p:spPr>
          <a:xfrm>
            <a:off x="7465019" y="3726594"/>
            <a:ext cx="347441" cy="33174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/>
          <p:nvPr/>
        </p:nvSpPr>
        <p:spPr>
          <a:xfrm rot="2466844">
            <a:off x="5709630" y="2152214"/>
            <a:ext cx="482721" cy="46091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1"/>
          <p:cNvSpPr/>
          <p:nvPr/>
        </p:nvSpPr>
        <p:spPr>
          <a:xfrm rot="-1609319">
            <a:off x="6415602" y="2442231"/>
            <a:ext cx="347370" cy="33168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1"/>
          <p:cNvSpPr/>
          <p:nvPr/>
        </p:nvSpPr>
        <p:spPr>
          <a:xfrm rot="2926209">
            <a:off x="8521920" y="2704998"/>
            <a:ext cx="260162" cy="24841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1"/>
          <p:cNvSpPr/>
          <p:nvPr/>
        </p:nvSpPr>
        <p:spPr>
          <a:xfrm rot="-1609052">
            <a:off x="7439323" y="1040920"/>
            <a:ext cx="234385" cy="22379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E7A2BCC-7116-4747-9997-AA7782E6E7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58049" y="1085157"/>
            <a:ext cx="4385951" cy="40946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</a:t>
            </a:r>
            <a:endParaRPr dirty="0"/>
          </a:p>
        </p:txBody>
      </p:sp>
      <p:sp>
        <p:nvSpPr>
          <p:cNvPr id="147" name="Google Shape;147;p19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4959346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Describe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the </a:t>
            </a:r>
            <a:r>
              <a:rPr lang="fr-FR" sz="1800" i="1" u="none" strike="noStrike" dirty="0" err="1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demographic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fr-FR" sz="1800" i="1" u="none" strike="noStrike" dirty="0" err="1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socioeconomic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and </a:t>
            </a:r>
            <a:r>
              <a:rPr lang="fr-FR" sz="1800" i="1" u="none" strike="noStrike" dirty="0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reproductive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characteristics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that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influence the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fertility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of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Haitian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woman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</a:p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Create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 model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that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can </a:t>
            </a:r>
            <a:r>
              <a:rPr lang="fr-FR" sz="1800" i="1" u="none" strike="noStrike" dirty="0" err="1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predict</a:t>
            </a:r>
            <a:r>
              <a:rPr lang="fr-FR" sz="1800" i="1" u="none" strike="noStrike" dirty="0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the </a:t>
            </a:r>
            <a:r>
              <a:rPr lang="fr-FR" sz="1800" i="1" u="none" strike="noStrike" dirty="0" err="1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level</a:t>
            </a:r>
            <a:r>
              <a:rPr lang="fr-FR" sz="1800" i="1" u="none" strike="noStrike" dirty="0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of  </a:t>
            </a:r>
            <a:r>
              <a:rPr lang="fr-FR" sz="1800" i="1" u="none" strike="noStrike" dirty="0" err="1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fertility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of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Haitian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woman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base on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demographic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socioeconomic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and reproductive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history</a:t>
            </a:r>
            <a:endParaRPr lang="fr-FR" sz="1800" i="1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48" name="Google Shape;148;p19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AFDE9B2-AD68-43EC-A478-FD565ADB3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06693" y="1408850"/>
            <a:ext cx="2901414" cy="318464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206" name="Google Shape;206;p25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207" name="Google Shape;207;p25"/>
          <p:cNvGrpSpPr/>
          <p:nvPr/>
        </p:nvGrpSpPr>
        <p:grpSpPr>
          <a:xfrm>
            <a:off x="1174581" y="1695250"/>
            <a:ext cx="3175200" cy="3175200"/>
            <a:chOff x="2820225" y="891450"/>
            <a:chExt cx="3175200" cy="3175200"/>
          </a:xfrm>
        </p:grpSpPr>
        <p:sp>
          <p:nvSpPr>
            <p:cNvPr id="208" name="Google Shape;208;p25"/>
            <p:cNvSpPr/>
            <p:nvPr/>
          </p:nvSpPr>
          <p:spPr>
            <a:xfrm rot="10800000">
              <a:off x="2820225" y="891450"/>
              <a:ext cx="3175200" cy="3175200"/>
            </a:xfrm>
            <a:prstGeom prst="blockArc">
              <a:avLst>
                <a:gd name="adj1" fmla="val 5399801"/>
                <a:gd name="adj2" fmla="val 3012680"/>
                <a:gd name="adj3" fmla="val 693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5"/>
            <p:cNvSpPr/>
            <p:nvPr/>
          </p:nvSpPr>
          <p:spPr>
            <a:xfrm rot="10800000">
              <a:off x="3175023" y="1179900"/>
              <a:ext cx="450600" cy="4506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25"/>
          <p:cNvGrpSpPr/>
          <p:nvPr/>
        </p:nvGrpSpPr>
        <p:grpSpPr>
          <a:xfrm>
            <a:off x="3519900" y="2769791"/>
            <a:ext cx="1332300" cy="914700"/>
            <a:chOff x="5130375" y="2422675"/>
            <a:chExt cx="1332300" cy="914700"/>
          </a:xfrm>
        </p:grpSpPr>
        <p:sp>
          <p:nvSpPr>
            <p:cNvPr id="211" name="Google Shape;211;p25"/>
            <p:cNvSpPr/>
            <p:nvPr/>
          </p:nvSpPr>
          <p:spPr>
            <a:xfrm>
              <a:off x="5130375" y="2707675"/>
              <a:ext cx="1332300" cy="629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Remove null observation and correcting data type</a:t>
              </a:r>
              <a:endParaRPr sz="17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12" name="Google Shape;212;p25"/>
            <p:cNvSpPr/>
            <p:nvPr/>
          </p:nvSpPr>
          <p:spPr>
            <a:xfrm>
              <a:off x="5130375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Data Cleaning</a:t>
              </a:r>
              <a:endParaRPr sz="1100" b="1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213" name="Google Shape;213;p25"/>
          <p:cNvGrpSpPr/>
          <p:nvPr/>
        </p:nvGrpSpPr>
        <p:grpSpPr>
          <a:xfrm>
            <a:off x="2187600" y="1443225"/>
            <a:ext cx="1332300" cy="914700"/>
            <a:chOff x="3798075" y="709250"/>
            <a:chExt cx="1332300" cy="914700"/>
          </a:xfrm>
        </p:grpSpPr>
        <p:sp>
          <p:nvSpPr>
            <p:cNvPr id="214" name="Google Shape;214;p25"/>
            <p:cNvSpPr/>
            <p:nvPr/>
          </p:nvSpPr>
          <p:spPr>
            <a:xfrm>
              <a:off x="3798075" y="994250"/>
              <a:ext cx="1332300" cy="629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Demographic and health survey program</a:t>
              </a:r>
              <a:endParaRPr sz="17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15" name="Google Shape;215;p25"/>
            <p:cNvSpPr/>
            <p:nvPr/>
          </p:nvSpPr>
          <p:spPr>
            <a:xfrm>
              <a:off x="3798075" y="709250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Data Collection</a:t>
              </a:r>
              <a:endParaRPr sz="1100" b="1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216" name="Google Shape;216;p25"/>
          <p:cNvGrpSpPr/>
          <p:nvPr/>
        </p:nvGrpSpPr>
        <p:grpSpPr>
          <a:xfrm>
            <a:off x="855300" y="2769791"/>
            <a:ext cx="1332300" cy="914700"/>
            <a:chOff x="2465775" y="2422675"/>
            <a:chExt cx="1332300" cy="914700"/>
          </a:xfrm>
        </p:grpSpPr>
        <p:sp>
          <p:nvSpPr>
            <p:cNvPr id="217" name="Google Shape;217;p25"/>
            <p:cNvSpPr/>
            <p:nvPr/>
          </p:nvSpPr>
          <p:spPr>
            <a:xfrm>
              <a:off x="2465775" y="2707675"/>
              <a:ext cx="1332300" cy="629700"/>
            </a:xfrm>
            <a:prstGeom prst="rect">
              <a:avLst/>
            </a:prstGeom>
            <a:solidFill>
              <a:schemeClr val="accent5"/>
            </a:solidFill>
            <a:ln>
              <a:solidFill>
                <a:srgbClr val="FF9C00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 dirty="0" err="1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Regression</a:t>
              </a:r>
              <a:endParaRPr lang="fr-FR" sz="11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Classification</a:t>
              </a:r>
              <a:endParaRPr lang="fr-FR" sz="17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18" name="Google Shape;218;p25"/>
            <p:cNvSpPr/>
            <p:nvPr/>
          </p:nvSpPr>
          <p:spPr>
            <a:xfrm>
              <a:off x="2465775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Machine learning</a:t>
              </a:r>
              <a:endParaRPr sz="11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16" name="Google Shape;210;p25">
            <a:extLst>
              <a:ext uri="{FF2B5EF4-FFF2-40B4-BE49-F238E27FC236}">
                <a16:creationId xmlns:a16="http://schemas.microsoft.com/office/drawing/2014/main" id="{4BECD62C-2400-4EA6-B2AD-3FF8CABBF92C}"/>
              </a:ext>
            </a:extLst>
          </p:cNvPr>
          <p:cNvGrpSpPr/>
          <p:nvPr/>
        </p:nvGrpSpPr>
        <p:grpSpPr>
          <a:xfrm>
            <a:off x="2000031" y="4149160"/>
            <a:ext cx="1739631" cy="914700"/>
            <a:chOff x="5130375" y="2422675"/>
            <a:chExt cx="1332300" cy="914700"/>
          </a:xfrm>
        </p:grpSpPr>
        <p:sp>
          <p:nvSpPr>
            <p:cNvPr id="17" name="Google Shape;211;p25">
              <a:extLst>
                <a:ext uri="{FF2B5EF4-FFF2-40B4-BE49-F238E27FC236}">
                  <a16:creationId xmlns:a16="http://schemas.microsoft.com/office/drawing/2014/main" id="{BC9946C3-0586-4536-B2A3-7AB83122D6C1}"/>
                </a:ext>
              </a:extLst>
            </p:cNvPr>
            <p:cNvSpPr/>
            <p:nvPr/>
          </p:nvSpPr>
          <p:spPr>
            <a:xfrm>
              <a:off x="5130375" y="2707675"/>
              <a:ext cx="1332300" cy="629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General understanding of how the variables affect the fertility.</a:t>
              </a:r>
              <a:endParaRPr sz="17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18" name="Google Shape;212;p25">
              <a:extLst>
                <a:ext uri="{FF2B5EF4-FFF2-40B4-BE49-F238E27FC236}">
                  <a16:creationId xmlns:a16="http://schemas.microsoft.com/office/drawing/2014/main" id="{5B205DFD-68B8-4CA3-A02A-E5A7896506B2}"/>
                </a:ext>
              </a:extLst>
            </p:cNvPr>
            <p:cNvSpPr/>
            <p:nvPr/>
          </p:nvSpPr>
          <p:spPr>
            <a:xfrm>
              <a:off x="5130375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Exploratory data analyze</a:t>
              </a:r>
              <a:endParaRPr sz="1100" b="1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9C3A06A-EF98-43EB-921A-80163043FC1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67892" y="1852246"/>
            <a:ext cx="1635933" cy="27305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and Insights</a:t>
            </a:r>
            <a:endParaRPr dirty="0"/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95B444-D997-4A1C-AAE2-B6C5A1B67510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55300" y="1417270"/>
            <a:ext cx="1948932" cy="16367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B0A6FE-411D-4D5C-9C20-61099E566B9A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804232" y="3103092"/>
            <a:ext cx="1947672" cy="16367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9D686BB-6634-4ED3-B825-711404A4A2C2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55300" y="3103092"/>
            <a:ext cx="1947672" cy="16367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A06CA3-6BBF-406A-8A42-203E7821C380}"/>
              </a:ext>
            </a:extLst>
          </p:cNvPr>
          <p:cNvSpPr txBox="1"/>
          <p:nvPr/>
        </p:nvSpPr>
        <p:spPr>
          <a:xfrm>
            <a:off x="3144228" y="1314033"/>
            <a:ext cx="514447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The women from the </a:t>
            </a:r>
            <a:r>
              <a:rPr lang="en-US" b="0" dirty="0" err="1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Grande'Anse</a:t>
            </a: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departement</a:t>
            </a: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 had the highest mean number of child born(4.5 children).</a:t>
            </a:r>
          </a:p>
          <a:p>
            <a:pPr algn="just"/>
            <a:endParaRPr lang="en-US" b="0" dirty="0">
              <a:solidFill>
                <a:srgbClr val="0082A9"/>
              </a:solidFill>
              <a:effectLst/>
              <a:latin typeface="Consolas" panose="020B0609020204030204" pitchFamily="49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The women from the </a:t>
            </a:r>
            <a:r>
              <a:rPr lang="en-US" b="0" dirty="0" err="1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Grande'Anse</a:t>
            </a: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departement</a:t>
            </a: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 had the youngest mean age at first sex(16.72 year).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and Insights</a:t>
            </a:r>
            <a:endParaRPr dirty="0"/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95B444-D997-4A1C-AAE2-B6C5A1B67510}"/>
              </a:ext>
            </a:extLst>
          </p:cNvPr>
          <p:cNvPicPr>
            <a:picLocks/>
          </p:cNvPicPr>
          <p:nvPr/>
        </p:nvPicPr>
        <p:blipFill>
          <a:blip r:embed="rId3"/>
          <a:srcRect/>
          <a:stretch/>
        </p:blipFill>
        <p:spPr>
          <a:xfrm>
            <a:off x="2743176" y="3043431"/>
            <a:ext cx="1947672" cy="16367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B0A6FE-411D-4D5C-9C20-61099E566B9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4244" y="3091847"/>
            <a:ext cx="1948932" cy="163865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9D686BB-6634-4ED3-B825-711404A4A2C2}"/>
              </a:ext>
            </a:extLst>
          </p:cNvPr>
          <p:cNvPicPr>
            <a:picLocks/>
          </p:cNvPicPr>
          <p:nvPr/>
        </p:nvPicPr>
        <p:blipFill>
          <a:blip r:embed="rId5"/>
          <a:srcRect/>
          <a:stretch/>
        </p:blipFill>
        <p:spPr>
          <a:xfrm>
            <a:off x="794244" y="1314033"/>
            <a:ext cx="1947672" cy="16367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A06CA3-6BBF-406A-8A42-203E7821C380}"/>
              </a:ext>
            </a:extLst>
          </p:cNvPr>
          <p:cNvSpPr txBox="1"/>
          <p:nvPr/>
        </p:nvSpPr>
        <p:spPr>
          <a:xfrm>
            <a:off x="3144228" y="1314033"/>
            <a:ext cx="51444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The women who could not read at all were the ones with the highest mean number of born child(4.68 child).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The women with no education at all were the one with the highest mean number of child born(5.18).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76111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and Insights</a:t>
            </a:r>
            <a:endParaRPr dirty="0"/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95B444-D997-4A1C-AAE2-B6C5A1B67510}"/>
              </a:ext>
            </a:extLst>
          </p:cNvPr>
          <p:cNvPicPr>
            <a:picLocks/>
          </p:cNvPicPr>
          <p:nvPr/>
        </p:nvPicPr>
        <p:blipFill>
          <a:blip r:embed="rId3"/>
          <a:srcRect/>
          <a:stretch/>
        </p:blipFill>
        <p:spPr>
          <a:xfrm>
            <a:off x="890469" y="3267830"/>
            <a:ext cx="1947672" cy="16367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B0A6FE-411D-4D5C-9C20-61099E566B9A}"/>
              </a:ext>
            </a:extLst>
          </p:cNvPr>
          <p:cNvPicPr>
            <a:picLocks/>
          </p:cNvPicPr>
          <p:nvPr/>
        </p:nvPicPr>
        <p:blipFill>
          <a:blip r:embed="rId4"/>
          <a:srcRect/>
          <a:stretch/>
        </p:blipFill>
        <p:spPr>
          <a:xfrm>
            <a:off x="3144228" y="3267830"/>
            <a:ext cx="1947672" cy="16367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9D686BB-6634-4ED3-B825-711404A4A2C2}"/>
              </a:ext>
            </a:extLst>
          </p:cNvPr>
          <p:cNvPicPr>
            <a:picLocks/>
          </p:cNvPicPr>
          <p:nvPr/>
        </p:nvPicPr>
        <p:blipFill>
          <a:blip r:embed="rId5"/>
          <a:srcRect/>
          <a:stretch/>
        </p:blipFill>
        <p:spPr>
          <a:xfrm>
            <a:off x="855300" y="1408851"/>
            <a:ext cx="1947672" cy="16367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A06CA3-6BBF-406A-8A42-203E7821C380}"/>
              </a:ext>
            </a:extLst>
          </p:cNvPr>
          <p:cNvSpPr txBox="1"/>
          <p:nvPr/>
        </p:nvSpPr>
        <p:spPr>
          <a:xfrm>
            <a:off x="3144228" y="1314033"/>
            <a:ext cx="514447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50 % of the women had at least 3 children.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Half of our sample had a child by the age of 21.The number of child bared by a woman and the age at 1st birth are inversely correlated.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More than a half of the women knew that they could get pregnant after giving birth and before their periods. 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82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61451"/>
      </p:ext>
    </p:extLst>
  </p:cSld>
  <p:clrMapOvr>
    <a:masterClrMapping/>
  </p:clrMapOvr>
</p:sld>
</file>

<file path=ppt/theme/theme1.xml><?xml version="1.0" encoding="utf-8"?>
<a:theme xmlns:a="http://schemas.openxmlformats.org/drawingml/2006/main" name="Rynaldo template">
  <a:themeElements>
    <a:clrScheme name="Custom 347">
      <a:dk1>
        <a:srgbClr val="2C444E"/>
      </a:dk1>
      <a:lt1>
        <a:srgbClr val="FFFFFF"/>
      </a:lt1>
      <a:dk2>
        <a:srgbClr val="7D8A8D"/>
      </a:dk2>
      <a:lt2>
        <a:srgbClr val="E1E9EB"/>
      </a:lt2>
      <a:accent1>
        <a:srgbClr val="00A4CA"/>
      </a:accent1>
      <a:accent2>
        <a:srgbClr val="0082A9"/>
      </a:accent2>
      <a:accent3>
        <a:srgbClr val="8792DF"/>
      </a:accent3>
      <a:accent4>
        <a:srgbClr val="5963AF"/>
      </a:accent4>
      <a:accent5>
        <a:srgbClr val="FF712A"/>
      </a:accent5>
      <a:accent6>
        <a:srgbClr val="DF3D11"/>
      </a:accent6>
      <a:hlink>
        <a:srgbClr val="0082A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827</TotalTime>
  <Words>438</Words>
  <Application>Microsoft Office PowerPoint</Application>
  <PresentationFormat>On-screen Show (16:9)</PresentationFormat>
  <Paragraphs>71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Calibri</vt:lpstr>
      <vt:lpstr>Cabin Condensed SemiBold</vt:lpstr>
      <vt:lpstr>Consolas</vt:lpstr>
      <vt:lpstr>Gill Sans MT</vt:lpstr>
      <vt:lpstr>Cabin Condensed</vt:lpstr>
      <vt:lpstr>Arial</vt:lpstr>
      <vt:lpstr>News Cycle</vt:lpstr>
      <vt:lpstr>Rynaldo template</vt:lpstr>
      <vt:lpstr>Determinants For The Orientation Of Sexual And Reproductive Health Mesures In Haïti</vt:lpstr>
      <vt:lpstr>Christelle’s Story</vt:lpstr>
      <vt:lpstr>The situation in Haïti </vt:lpstr>
      <vt:lpstr>Hypothesis</vt:lpstr>
      <vt:lpstr>Goals</vt:lpstr>
      <vt:lpstr>Methodology</vt:lpstr>
      <vt:lpstr>Results and Insights</vt:lpstr>
      <vt:lpstr>Results and Insights</vt:lpstr>
      <vt:lpstr>Results and Insights</vt:lpstr>
      <vt:lpstr>Machine learning</vt:lpstr>
      <vt:lpstr>PowerPoint Presentation</vt:lpstr>
      <vt:lpstr>Thank you !</vt:lpstr>
      <vt:lpstr>PowerPoint Presentation</vt:lpstr>
      <vt:lpstr>References &amp; Contacts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Determinants For The Orientation Of Sexual And Reproductive Health Mesures In Haïti</dc:title>
  <dc:creator>Camille Jackyvens</dc:creator>
  <cp:lastModifiedBy>Camille Jackyvens</cp:lastModifiedBy>
  <cp:revision>6</cp:revision>
  <dcterms:modified xsi:type="dcterms:W3CDTF">2021-09-25T18:31:38Z</dcterms:modified>
</cp:coreProperties>
</file>